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07" r:id="rId4"/>
    <p:sldId id="310" r:id="rId5"/>
    <p:sldId id="263" r:id="rId6"/>
    <p:sldId id="264" r:id="rId7"/>
    <p:sldId id="344" r:id="rId8"/>
    <p:sldId id="311" r:id="rId9"/>
    <p:sldId id="312" r:id="rId10"/>
    <p:sldId id="313" r:id="rId11"/>
    <p:sldId id="308" r:id="rId12"/>
    <p:sldId id="314" r:id="rId13"/>
    <p:sldId id="315" r:id="rId14"/>
    <p:sldId id="316" r:id="rId15"/>
    <p:sldId id="333" r:id="rId16"/>
    <p:sldId id="335" r:id="rId17"/>
    <p:sldId id="336" r:id="rId18"/>
    <p:sldId id="337" r:id="rId19"/>
    <p:sldId id="332" r:id="rId20"/>
    <p:sldId id="318" r:id="rId21"/>
    <p:sldId id="339" r:id="rId22"/>
    <p:sldId id="340" r:id="rId23"/>
    <p:sldId id="341" r:id="rId24"/>
    <p:sldId id="317" r:id="rId25"/>
    <p:sldId id="329" r:id="rId26"/>
    <p:sldId id="342" r:id="rId27"/>
    <p:sldId id="343" r:id="rId28"/>
    <p:sldId id="330" r:id="rId29"/>
    <p:sldId id="331" r:id="rId30"/>
    <p:sldId id="262" r:id="rId31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381" autoAdjust="0"/>
  </p:normalViewPr>
  <p:slideViewPr>
    <p:cSldViewPr>
      <p:cViewPr varScale="1">
        <p:scale>
          <a:sx n="112" d="100"/>
          <a:sy n="112" d="100"/>
        </p:scale>
        <p:origin x="504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6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6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If hotfix is not on seperate branch then latest version is NOT a release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3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Release Management &amp;</a:t>
            </a:r>
          </a:p>
          <a:p>
            <a:pPr>
              <a:defRPr/>
            </a:pPr>
            <a:r>
              <a:rPr lang="en-US" noProof="0" dirty="0"/>
              <a:t>Branching Models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952500"/>
            <a:ext cx="39624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Simple Release Model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Major Release Branches</a:t>
            </a:r>
          </a:p>
          <a:p>
            <a:pPr lvl="1"/>
            <a:r>
              <a:rPr lang="en-US" dirty="0"/>
              <a:t>Each major release give</a:t>
            </a:r>
            <a:br>
              <a:rPr lang="en-US" dirty="0"/>
            </a:br>
            <a:r>
              <a:rPr lang="en-US" dirty="0"/>
              <a:t>rise to new branch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76300"/>
            <a:ext cx="3657600" cy="42950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29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DBD5-A90F-456E-B94E-8FCB46F3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F9933-E223-4018-9537-DBD10E45C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Release Management is important but…</a:t>
            </a:r>
          </a:p>
          <a:p>
            <a:pPr lvl="1"/>
            <a:r>
              <a:rPr lang="da-DK" dirty="0"/>
              <a:t>There is a distinct </a:t>
            </a:r>
            <a:r>
              <a:rPr lang="da-DK" i="1" dirty="0"/>
              <a:t>release process involved</a:t>
            </a:r>
          </a:p>
          <a:p>
            <a:pPr lvl="1"/>
            <a:r>
              <a:rPr lang="da-DK" i="1" dirty="0"/>
              <a:t>I download the latest release and install</a:t>
            </a:r>
          </a:p>
          <a:p>
            <a:r>
              <a:rPr lang="da-DK" dirty="0"/>
              <a:t>Lots of modern software does </a:t>
            </a:r>
            <a:r>
              <a:rPr lang="da-DK" i="1" dirty="0"/>
              <a:t>not</a:t>
            </a:r>
            <a:br>
              <a:rPr lang="da-DK" i="1" dirty="0"/>
            </a:br>
            <a:r>
              <a:rPr lang="da-DK" i="1" dirty="0"/>
              <a:t>follow that paradigm</a:t>
            </a:r>
            <a:endParaRPr lang="da-DK" dirty="0"/>
          </a:p>
          <a:p>
            <a:pPr lvl="1"/>
            <a:r>
              <a:rPr lang="da-DK" dirty="0"/>
              <a:t>You do not download &amp; </a:t>
            </a:r>
            <a:r>
              <a:rPr lang="da-DK" dirty="0" err="1"/>
              <a:t>install</a:t>
            </a:r>
            <a:r>
              <a:rPr lang="da-DK" dirty="0"/>
              <a:t> </a:t>
            </a:r>
            <a:r>
              <a:rPr lang="da-DK" dirty="0" err="1"/>
              <a:t>facebook</a:t>
            </a:r>
            <a:endParaRPr lang="da-DK" dirty="0"/>
          </a:p>
          <a:p>
            <a:pPr lvl="1"/>
            <a:r>
              <a:rPr lang="en-US" dirty="0"/>
              <a:t>Web systems are </a:t>
            </a:r>
            <a:r>
              <a:rPr lang="en-US" i="1" dirty="0"/>
              <a:t>continuously</a:t>
            </a:r>
            <a:r>
              <a:rPr lang="en-US" dirty="0"/>
              <a:t> updated…</a:t>
            </a:r>
            <a:endParaRPr lang="da-DK" dirty="0"/>
          </a:p>
          <a:p>
            <a:endParaRPr lang="da-DK" dirty="0"/>
          </a:p>
          <a:p>
            <a:r>
              <a:rPr lang="da-DK" dirty="0"/>
              <a:t>CD = You </a:t>
            </a:r>
            <a:r>
              <a:rPr lang="da-DK" i="1" dirty="0"/>
              <a:t>continuously</a:t>
            </a:r>
            <a:r>
              <a:rPr lang="da-DK" dirty="0"/>
              <a:t> get the latest release</a:t>
            </a:r>
          </a:p>
          <a:p>
            <a:pPr lvl="1"/>
            <a:r>
              <a:rPr lang="da-DK" dirty="0"/>
              <a:t>Releasing every couple of hours! Done by machines…</a:t>
            </a:r>
          </a:p>
          <a:p>
            <a:pPr marL="457200" lvl="1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020F5-B2D3-4955-8B1F-D97EFAA4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6C3B5-3C5B-4C4B-BC62-E098BC3B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1D921-6916-40D6-A568-4D7CCEA9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82AD25-A55C-4926-9F66-996F79E0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638300"/>
            <a:ext cx="22764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8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E3D9-E2D0-4B01-9BBD-C3DCA4DD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 Release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3AEE1-4EE2-4E8B-8AC7-9A7931D3D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 streamlines release management!</a:t>
            </a:r>
          </a:p>
          <a:p>
            <a:pPr lvl="1"/>
            <a:r>
              <a:rPr lang="en-US" dirty="0"/>
              <a:t>‘main’ is the release branch!</a:t>
            </a:r>
          </a:p>
          <a:p>
            <a:endParaRPr lang="en-US" dirty="0"/>
          </a:p>
          <a:p>
            <a:r>
              <a:rPr lang="en-US" dirty="0"/>
              <a:t>Daily work done on </a:t>
            </a:r>
            <a:r>
              <a:rPr lang="en-US" i="1" dirty="0"/>
              <a:t>feature branches</a:t>
            </a:r>
          </a:p>
          <a:p>
            <a:pPr lvl="1"/>
            <a:r>
              <a:rPr lang="en-US" dirty="0"/>
              <a:t>When feature/iteration is ‘working’…</a:t>
            </a:r>
          </a:p>
          <a:p>
            <a:pPr lvl="2"/>
            <a:r>
              <a:rPr lang="en-US" dirty="0"/>
              <a:t>Tests pass, requirements complete</a:t>
            </a:r>
          </a:p>
          <a:p>
            <a:pPr lvl="1"/>
            <a:r>
              <a:rPr lang="en-US" dirty="0"/>
              <a:t>… you merge back into master</a:t>
            </a:r>
          </a:p>
          <a:p>
            <a:endParaRPr lang="en-US" dirty="0"/>
          </a:p>
          <a:p>
            <a:r>
              <a:rPr lang="en-US" sz="1800" b="1" dirty="0"/>
              <a:t>GitHub Flow</a:t>
            </a:r>
          </a:p>
          <a:p>
            <a:pPr lvl="1"/>
            <a:r>
              <a:rPr lang="en-US" sz="1400" dirty="0"/>
              <a:t>[https://docs.github.com/en/get-started/quickstart/github-flow]</a:t>
            </a:r>
          </a:p>
          <a:p>
            <a:pPr lvl="1"/>
            <a:r>
              <a:rPr lang="en-US" sz="1400" dirty="0"/>
              <a:t>Note: This release management model is </a:t>
            </a:r>
            <a:r>
              <a:rPr lang="en-US" sz="1400" b="1" dirty="0"/>
              <a:t>not tied to GitHub!</a:t>
            </a:r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9E847-62D1-4379-B96C-71ACBF52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EB9FD-843D-4185-AE0A-CC939D54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B7D2D-55A9-41DB-8E1D-FF905F1A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225A6A-8CF5-41B6-812A-7765C159A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15" y="1333500"/>
            <a:ext cx="2273877" cy="27944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781800" y="1333500"/>
            <a:ext cx="762000" cy="381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951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B2FC-0367-4296-B841-74093E24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SWEA 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131F4-3B0D-4D0F-A9DE-32579B23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SWEA mandatory project…</a:t>
            </a:r>
          </a:p>
          <a:p>
            <a:endParaRPr lang="en-US" dirty="0"/>
          </a:p>
          <a:p>
            <a:r>
              <a:rPr lang="en-US" dirty="0"/>
              <a:t>You should create an </a:t>
            </a:r>
            <a:r>
              <a:rPr lang="en-US" b="1" dirty="0"/>
              <a:t>‘iteration branch’</a:t>
            </a:r>
            <a:r>
              <a:rPr lang="en-US" dirty="0"/>
              <a:t> that holds the development in the given iteration / delivery</a:t>
            </a:r>
          </a:p>
          <a:p>
            <a:endParaRPr lang="en-US" dirty="0"/>
          </a:p>
          <a:p>
            <a:r>
              <a:rPr lang="en-US" dirty="0"/>
              <a:t>Like branch ‘iteration3’ =</a:t>
            </a:r>
          </a:p>
          <a:p>
            <a:pPr lvl="1"/>
            <a:r>
              <a:rPr lang="en-US" dirty="0"/>
              <a:t>Work on the requirements for mandatory ‘iteration 3’</a:t>
            </a:r>
          </a:p>
          <a:p>
            <a:pPr lvl="2"/>
            <a:r>
              <a:rPr lang="en-US" dirty="0"/>
              <a:t>Contains ‘work in progress’ code, not suitable for customers</a:t>
            </a:r>
          </a:p>
          <a:p>
            <a:pPr lvl="1"/>
            <a:r>
              <a:rPr lang="en-US" b="1" dirty="0"/>
              <a:t>But ‘main’ branch can always be released</a:t>
            </a:r>
          </a:p>
          <a:p>
            <a:pPr lvl="2"/>
            <a:r>
              <a:rPr lang="en-US" b="1" dirty="0"/>
              <a:t>Because it is correct, working, without bugs, stable, latest…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32A92-95BF-4D3E-8AFE-C3891B06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05E36-B552-4112-BAFD-680D60A4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60F05-BCAB-4C30-9B6B-559318E6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8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1621-B64E-4969-8BE7-A37F917C9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GitHub 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EC5AA-3326-495D-97D8-22C3BAB3C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7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BC3F-E6E4-6343-D0BB-80DE6FC9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B388-7944-A413-0B73-FAB51A08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ADCAF-DC0F-5504-4F2B-843B0CAC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07349-A66C-4761-5851-FA88D3AA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74EEF-0962-2DC6-F546-5FF7F2F2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21F87-537F-548E-6CDC-DD8C56D27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31406"/>
            <a:ext cx="2971800" cy="3652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CC88D6-4C68-EC67-7F02-465E0DAC75AD}"/>
              </a:ext>
            </a:extLst>
          </p:cNvPr>
          <p:cNvSpPr/>
          <p:nvPr/>
        </p:nvSpPr>
        <p:spPr>
          <a:xfrm>
            <a:off x="2971800" y="3128210"/>
            <a:ext cx="2209800" cy="27502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Iteration 3</a:t>
            </a: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22A84CCB-5476-EB13-D732-01A17E139FF5}"/>
              </a:ext>
            </a:extLst>
          </p:cNvPr>
          <p:cNvSpPr/>
          <p:nvPr/>
        </p:nvSpPr>
        <p:spPr>
          <a:xfrm>
            <a:off x="1828800" y="1031406"/>
            <a:ext cx="762000" cy="381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</a:t>
            </a:r>
            <a:endParaRPr lang="da-DK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99014B-6DE3-A67F-DD5B-4E49903191D1}"/>
              </a:ext>
            </a:extLst>
          </p:cNvPr>
          <p:cNvCxnSpPr/>
          <p:nvPr/>
        </p:nvCxnSpPr>
        <p:spPr>
          <a:xfrm>
            <a:off x="2514600" y="2095500"/>
            <a:ext cx="609600" cy="7357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032456-0E4C-5EAC-8278-B7658577AB63}"/>
              </a:ext>
            </a:extLst>
          </p:cNvPr>
          <p:cNvSpPr/>
          <p:nvPr/>
        </p:nvSpPr>
        <p:spPr>
          <a:xfrm>
            <a:off x="4572000" y="1104900"/>
            <a:ext cx="3200400" cy="533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Tell Git to create branch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1780C7-B83D-36D6-EAE8-B4D7B2B36DDB}"/>
              </a:ext>
            </a:extLst>
          </p:cNvPr>
          <p:cNvSpPr/>
          <p:nvPr/>
        </p:nvSpPr>
        <p:spPr>
          <a:xfrm>
            <a:off x="1723725" y="3509209"/>
            <a:ext cx="1295400" cy="117438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4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BC3F-E6E4-6343-D0BB-80DE6FC9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B388-7944-A413-0B73-FAB51A08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ADCAF-DC0F-5504-4F2B-843B0CAC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07349-A66C-4761-5851-FA88D3AA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74EEF-0962-2DC6-F546-5FF7F2F2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21F87-537F-548E-6CDC-DD8C56D27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31406"/>
            <a:ext cx="2971800" cy="3652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CC88D6-4C68-EC67-7F02-465E0DAC75AD}"/>
              </a:ext>
            </a:extLst>
          </p:cNvPr>
          <p:cNvSpPr/>
          <p:nvPr/>
        </p:nvSpPr>
        <p:spPr>
          <a:xfrm>
            <a:off x="2971800" y="3128210"/>
            <a:ext cx="2209800" cy="27502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Iteration 3</a:t>
            </a: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22A84CCB-5476-EB13-D732-01A17E139FF5}"/>
              </a:ext>
            </a:extLst>
          </p:cNvPr>
          <p:cNvSpPr/>
          <p:nvPr/>
        </p:nvSpPr>
        <p:spPr>
          <a:xfrm>
            <a:off x="1828800" y="1031406"/>
            <a:ext cx="762000" cy="381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</a:t>
            </a:r>
            <a:endParaRPr lang="da-DK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99014B-6DE3-A67F-DD5B-4E49903191D1}"/>
              </a:ext>
            </a:extLst>
          </p:cNvPr>
          <p:cNvCxnSpPr/>
          <p:nvPr/>
        </p:nvCxnSpPr>
        <p:spPr>
          <a:xfrm>
            <a:off x="2514600" y="2095500"/>
            <a:ext cx="609600" cy="7357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032456-0E4C-5EAC-8278-B7658577AB63}"/>
              </a:ext>
            </a:extLst>
          </p:cNvPr>
          <p:cNvSpPr/>
          <p:nvPr/>
        </p:nvSpPr>
        <p:spPr>
          <a:xfrm>
            <a:off x="4606491" y="1476374"/>
            <a:ext cx="3200400" cy="74294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(2.) Associate ‘Merge Request’ with the branch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EABB6C-4B76-1422-AD7B-55B43C80DD69}"/>
              </a:ext>
            </a:extLst>
          </p:cNvPr>
          <p:cNvSpPr/>
          <p:nvPr/>
        </p:nvSpPr>
        <p:spPr>
          <a:xfrm>
            <a:off x="1723725" y="3509209"/>
            <a:ext cx="1295400" cy="117438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6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BC3F-E6E4-6343-D0BB-80DE6FC9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B388-7944-A413-0B73-FAB51A08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ADCAF-DC0F-5504-4F2B-843B0CAC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07349-A66C-4761-5851-FA88D3AA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74EEF-0962-2DC6-F546-5FF7F2F2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21F87-537F-548E-6CDC-DD8C56D27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31406"/>
            <a:ext cx="2971800" cy="3652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CC88D6-4C68-EC67-7F02-465E0DAC75AD}"/>
              </a:ext>
            </a:extLst>
          </p:cNvPr>
          <p:cNvSpPr/>
          <p:nvPr/>
        </p:nvSpPr>
        <p:spPr>
          <a:xfrm>
            <a:off x="2971800" y="3128210"/>
            <a:ext cx="2209800" cy="27502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Iteration 3</a:t>
            </a: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22A84CCB-5476-EB13-D732-01A17E139FF5}"/>
              </a:ext>
            </a:extLst>
          </p:cNvPr>
          <p:cNvSpPr/>
          <p:nvPr/>
        </p:nvSpPr>
        <p:spPr>
          <a:xfrm>
            <a:off x="1828800" y="1031406"/>
            <a:ext cx="762000" cy="381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</a:t>
            </a:r>
            <a:endParaRPr lang="da-DK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99014B-6DE3-A67F-DD5B-4E49903191D1}"/>
              </a:ext>
            </a:extLst>
          </p:cNvPr>
          <p:cNvCxnSpPr/>
          <p:nvPr/>
        </p:nvCxnSpPr>
        <p:spPr>
          <a:xfrm>
            <a:off x="2514600" y="2095500"/>
            <a:ext cx="609600" cy="7357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032456-0E4C-5EAC-8278-B7658577AB63}"/>
              </a:ext>
            </a:extLst>
          </p:cNvPr>
          <p:cNvSpPr/>
          <p:nvPr/>
        </p:nvSpPr>
        <p:spPr>
          <a:xfrm>
            <a:off x="4606491" y="1885952"/>
            <a:ext cx="3200400" cy="74294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Develop on that branch, commit often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EBD44-6487-BFEF-D601-4E708887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937" y="3902541"/>
            <a:ext cx="542925" cy="485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7DB6B2-6CAA-3047-84BD-C5173A04D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936" y="4414775"/>
            <a:ext cx="542925" cy="4857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4CC721-ABC5-AC1D-2652-7F9E7569B49A}"/>
              </a:ext>
            </a:extLst>
          </p:cNvPr>
          <p:cNvSpPr/>
          <p:nvPr/>
        </p:nvSpPr>
        <p:spPr>
          <a:xfrm>
            <a:off x="1723725" y="3509209"/>
            <a:ext cx="1295400" cy="117438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9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BC3F-E6E4-6343-D0BB-80DE6FC9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B388-7944-A413-0B73-FAB51A08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ADCAF-DC0F-5504-4F2B-843B0CAC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07349-A66C-4761-5851-FA88D3AA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74EEF-0962-2DC6-F546-5FF7F2F2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21F87-537F-548E-6CDC-DD8C56D27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31406"/>
            <a:ext cx="2971800" cy="3652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CC88D6-4C68-EC67-7F02-465E0DAC75AD}"/>
              </a:ext>
            </a:extLst>
          </p:cNvPr>
          <p:cNvSpPr/>
          <p:nvPr/>
        </p:nvSpPr>
        <p:spPr>
          <a:xfrm>
            <a:off x="2971800" y="3128210"/>
            <a:ext cx="2209800" cy="27502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Iteration 3</a:t>
            </a: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22A84CCB-5476-EB13-D732-01A17E139FF5}"/>
              </a:ext>
            </a:extLst>
          </p:cNvPr>
          <p:cNvSpPr/>
          <p:nvPr/>
        </p:nvSpPr>
        <p:spPr>
          <a:xfrm>
            <a:off x="1828800" y="1031406"/>
            <a:ext cx="762000" cy="381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</a:t>
            </a:r>
            <a:endParaRPr lang="da-DK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99014B-6DE3-A67F-DD5B-4E49903191D1}"/>
              </a:ext>
            </a:extLst>
          </p:cNvPr>
          <p:cNvCxnSpPr/>
          <p:nvPr/>
        </p:nvCxnSpPr>
        <p:spPr>
          <a:xfrm>
            <a:off x="2514600" y="2095500"/>
            <a:ext cx="609600" cy="7357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032456-0E4C-5EAC-8278-B7658577AB63}"/>
              </a:ext>
            </a:extLst>
          </p:cNvPr>
          <p:cNvSpPr/>
          <p:nvPr/>
        </p:nvSpPr>
        <p:spPr>
          <a:xfrm>
            <a:off x="4693569" y="3673041"/>
            <a:ext cx="3200400" cy="74294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Release: Merge back into main branch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EBD44-6487-BFEF-D601-4E708887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937" y="3902541"/>
            <a:ext cx="542925" cy="485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7DB6B2-6CAA-3047-84BD-C5173A04D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936" y="4414775"/>
            <a:ext cx="542925" cy="4857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4CC721-ABC5-AC1D-2652-7F9E7569B49A}"/>
              </a:ext>
            </a:extLst>
          </p:cNvPr>
          <p:cNvSpPr/>
          <p:nvPr/>
        </p:nvSpPr>
        <p:spPr>
          <a:xfrm>
            <a:off x="1723725" y="3509209"/>
            <a:ext cx="1295400" cy="117438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0C96C3-4095-4D55-DF5A-70AC6DA8C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0" y="4448175"/>
            <a:ext cx="10858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59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BAA1-39B9-4E9F-971B-46E03C99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Iteration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09B2B-8507-4FC7-A0DA-2F8E06BEB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Let us start on the exciting mandatory 3 – hurrah!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Tell GitLab about the branch</a:t>
            </a:r>
          </a:p>
          <a:p>
            <a:pPr lvl="1"/>
            <a:r>
              <a:rPr lang="en-US" dirty="0"/>
              <a:t>Link will be provided if you want to create a ‘merge request’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645CF-7109-4EC3-8A97-30317C76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9D4C-9C50-4641-AA70-724DA10A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2796A-9A34-45A1-850D-B99F74EE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64B6B-931D-49E2-8F59-97235609E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390650"/>
            <a:ext cx="5295900" cy="1181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B4D43E-839F-4C35-B5A7-833803928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3855"/>
            <a:ext cx="9144000" cy="14572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CE41EC6-D9BF-489D-8531-0B8EDA9BFF12}"/>
              </a:ext>
            </a:extLst>
          </p:cNvPr>
          <p:cNvSpPr/>
          <p:nvPr/>
        </p:nvSpPr>
        <p:spPr>
          <a:xfrm>
            <a:off x="609600" y="3991055"/>
            <a:ext cx="8534400" cy="457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7BBFEE-CC48-C458-6BED-899E68F90331}"/>
              </a:ext>
            </a:extLst>
          </p:cNvPr>
          <p:cNvSpPr/>
          <p:nvPr/>
        </p:nvSpPr>
        <p:spPr>
          <a:xfrm>
            <a:off x="6019800" y="1562100"/>
            <a:ext cx="2971800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see same procedure in IntelliJ’s git, see screencasts on week plan…</a:t>
            </a:r>
          </a:p>
        </p:txBody>
      </p:sp>
    </p:spTree>
    <p:extLst>
      <p:ext uri="{BB962C8B-B14F-4D97-AF65-F5344CB8AC3E}">
        <p14:creationId xmlns:p14="http://schemas.microsoft.com/office/powerpoint/2010/main" val="151866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57300"/>
            <a:ext cx="696230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6833"/>
            <a:ext cx="8001000" cy="201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6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6A400-EAF8-49AA-B778-CCE36C01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(Merge Request)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0344D-2554-43F6-A1A4-1FF762F2CC4E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Follow the link that Git provides</a:t>
            </a:r>
          </a:p>
          <a:p>
            <a:endParaRPr lang="en-US" dirty="0"/>
          </a:p>
          <a:p>
            <a:r>
              <a:rPr lang="en-US" dirty="0"/>
              <a:t>And fill in the details about </a:t>
            </a:r>
            <a:r>
              <a:rPr lang="en-US" i="1" dirty="0"/>
              <a:t>Description, </a:t>
            </a:r>
            <a:r>
              <a:rPr lang="en-US" dirty="0"/>
              <a:t>and ‘Create…’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11AF2-2774-42BB-A07C-6720D83C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B7CF9-AD0E-4827-B57C-6B4FFAEC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EBACA-77E0-482F-8A99-8177C35F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7366C1-CA88-483A-9E1B-4D0F4FF48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1409700"/>
            <a:ext cx="9144000" cy="4656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FDFDD6-804E-4342-A44F-B213ED700F3A}"/>
              </a:ext>
            </a:extLst>
          </p:cNvPr>
          <p:cNvSpPr/>
          <p:nvPr/>
        </p:nvSpPr>
        <p:spPr>
          <a:xfrm>
            <a:off x="6553200" y="2857500"/>
            <a:ext cx="1981200" cy="6858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Aka: </a:t>
            </a:r>
            <a:r>
              <a:rPr lang="en-US" i="1" dirty="0"/>
              <a:t>Pull Request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52D993-E960-A595-E1FF-0E622FA47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6" y="2332567"/>
            <a:ext cx="4422321" cy="285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045CCA-937A-8C0C-1604-7298104D3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343" y="3801676"/>
            <a:ext cx="3537678" cy="1210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4738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D6AA-B263-64C6-9F0B-2AC92ABF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Now: Work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D7E7D-1E98-5E28-B230-01BB2F601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TDD</a:t>
            </a:r>
          </a:p>
          <a:p>
            <a:pPr lvl="1"/>
            <a:r>
              <a:rPr lang="en-US" dirty="0"/>
              <a:t>Do a ‘commit and push’ after each finished TDD iteration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864C9-8541-7971-4824-E7435628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4141D-D376-BF04-6797-4D509197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8A640-4920-FE2A-8515-1C1B97BF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2A1008-C442-9C7C-241C-1C5A04857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4932"/>
            <a:ext cx="7772400" cy="26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0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82B8-F20F-BB43-1347-07276891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E5D8F-DA09-7A84-4B56-C5EDA7FC4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find it is time to release</a:t>
            </a:r>
          </a:p>
          <a:p>
            <a:pPr lvl="1"/>
            <a:r>
              <a:rPr lang="en-US" dirty="0"/>
              <a:t>That is: this is the best shot at a mandatory hand-in</a:t>
            </a:r>
          </a:p>
          <a:p>
            <a:r>
              <a:rPr lang="en-US" dirty="0"/>
              <a:t>(Mark the iteration branch as ‘ready’ in AU GitLab)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D72A-406B-8671-D826-56DA12B7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DFEB4-C65E-73EA-E615-09DE44E8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4B7AE-11B6-78FA-330E-2530396E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757051-823B-352A-A912-F795E6029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53" y="2369888"/>
            <a:ext cx="4901094" cy="323134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DB7BC5-949E-ED69-43F0-D6A96B9FA6B5}"/>
              </a:ext>
            </a:extLst>
          </p:cNvPr>
          <p:cNvSpPr/>
          <p:nvPr/>
        </p:nvSpPr>
        <p:spPr>
          <a:xfrm>
            <a:off x="6019800" y="4610100"/>
            <a:ext cx="12192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44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D466-AC42-2D07-C93B-C03193C1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merge back to 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370BB-DB94-1AF5-8C72-81EEF0255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EA95-E997-BBC6-8A32-D84228FD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496E4-9C3B-2BB1-E1EF-F8C189A3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5D44F-8578-6C98-C3D9-CAB27ACC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DB2A7A-1305-C414-9756-3C0891D34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60" y="1028700"/>
            <a:ext cx="4472099" cy="29149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7E87ED6-B7BA-6649-4649-F762AAFF8588}"/>
              </a:ext>
            </a:extLst>
          </p:cNvPr>
          <p:cNvSpPr/>
          <p:nvPr/>
        </p:nvSpPr>
        <p:spPr>
          <a:xfrm>
            <a:off x="609600" y="3467100"/>
            <a:ext cx="762000" cy="45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C46C66-DAA5-6671-7C61-DE2D752EC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663229"/>
            <a:ext cx="6839905" cy="146705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3E6DAF0-628F-D6E3-9DE6-582D97E2EE55}"/>
              </a:ext>
            </a:extLst>
          </p:cNvPr>
          <p:cNvSpPr/>
          <p:nvPr/>
        </p:nvSpPr>
        <p:spPr>
          <a:xfrm rot="1624597">
            <a:off x="1828800" y="3531509"/>
            <a:ext cx="533400" cy="609600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E1639D-BC92-E577-3DD5-985493AC5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312" y="4111159"/>
            <a:ext cx="2419688" cy="143847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3551B6-A448-2C99-7FCC-EEC998F8A300}"/>
              </a:ext>
            </a:extLst>
          </p:cNvPr>
          <p:cNvSpPr/>
          <p:nvPr/>
        </p:nvSpPr>
        <p:spPr>
          <a:xfrm>
            <a:off x="6510309" y="5130284"/>
            <a:ext cx="2176491" cy="35992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50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BAA1-39B9-4E9F-971B-46E03C99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09B2B-8507-4FC7-A0DA-2F8E06BEB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‘</a:t>
            </a:r>
            <a:r>
              <a:rPr lang="en-US" b="1" dirty="0" err="1"/>
              <a:t>commandline</a:t>
            </a:r>
            <a:r>
              <a:rPr lang="en-US" b="1" dirty="0"/>
              <a:t>’ </a:t>
            </a:r>
            <a:r>
              <a:rPr lang="en-US" dirty="0"/>
              <a:t>way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645CF-7109-4EC3-8A97-30317C76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9D4C-9C50-4641-AA70-724DA10A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2796A-9A34-45A1-850D-B99F74EE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17B2FE-9CEE-47D5-85BD-3CF650D99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38300"/>
            <a:ext cx="5257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8365E3-3E64-477F-953C-5EE9FEFBD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08" y="4953233"/>
            <a:ext cx="4414837" cy="2820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07E528-ECC0-4293-8522-685D92E36C70}"/>
              </a:ext>
            </a:extLst>
          </p:cNvPr>
          <p:cNvSpPr/>
          <p:nvPr/>
        </p:nvSpPr>
        <p:spPr>
          <a:xfrm>
            <a:off x="3124200" y="4821250"/>
            <a:ext cx="762000" cy="3183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8FD19F-1547-4A33-93C0-7A8DA423688E}"/>
              </a:ext>
            </a:extLst>
          </p:cNvPr>
          <p:cNvSpPr/>
          <p:nvPr/>
        </p:nvSpPr>
        <p:spPr>
          <a:xfrm>
            <a:off x="381000" y="3848100"/>
            <a:ext cx="2743200" cy="6477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 use the - -no-commit, to ‘</a:t>
            </a:r>
            <a:r>
              <a:rPr lang="en-US" dirty="0" err="1"/>
              <a:t>dryrun</a:t>
            </a:r>
            <a:r>
              <a:rPr lang="en-US" dirty="0"/>
              <a:t>’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289FF9-1305-412F-8473-FAF07BA27F7E}"/>
              </a:ext>
            </a:extLst>
          </p:cNvPr>
          <p:cNvCxnSpPr/>
          <p:nvPr/>
        </p:nvCxnSpPr>
        <p:spPr>
          <a:xfrm>
            <a:off x="2438400" y="4305300"/>
            <a:ext cx="762000" cy="48949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733800" y="3238500"/>
            <a:ext cx="19050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7056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in IntelliJ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1200" y="4152900"/>
            <a:ext cx="609600" cy="381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A4EB8C3-003F-6971-F2C9-A66D41EEF8DA}"/>
              </a:ext>
            </a:extLst>
          </p:cNvPr>
          <p:cNvSpPr/>
          <p:nvPr/>
        </p:nvSpPr>
        <p:spPr>
          <a:xfrm>
            <a:off x="6629400" y="1104900"/>
            <a:ext cx="2133600" cy="15329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Branch in IntelliJ; Associate merge request in GitLab;</a:t>
            </a:r>
          </a:p>
          <a:p>
            <a:pPr algn="ctr"/>
            <a:r>
              <a:rPr lang="en-US" dirty="0"/>
              <a:t>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7D59C-2165-DD36-E43F-3B5158BC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0947"/>
            <a:ext cx="5315692" cy="273405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91365B-1997-0DF6-909D-082CD31FE864}"/>
              </a:ext>
            </a:extLst>
          </p:cNvPr>
          <p:cNvSpPr/>
          <p:nvPr/>
        </p:nvSpPr>
        <p:spPr>
          <a:xfrm>
            <a:off x="2362200" y="2552700"/>
            <a:ext cx="1524000" cy="45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6BE930-5144-857A-0CFD-5643C2A41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776" y="3013494"/>
            <a:ext cx="3562847" cy="1648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0AC908-DC1D-92D3-9E18-942640AF3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246" y="4610100"/>
            <a:ext cx="5601482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30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8ED7-B0AE-DD01-392A-D4665149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to GitLab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26A19-A29A-29C9-1035-C3404AF76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fill in the details as outlined earlier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4F2D9-3BD1-3290-D854-22AEB206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30DF7-6E35-5C59-5D5E-48F6D08B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CD64E-34DC-0EB6-5C7E-0C3FE0C4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9461B-4D01-A568-DD28-116595299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28700"/>
            <a:ext cx="4915586" cy="147658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7D09AE-126A-9413-1009-6A94773937EC}"/>
              </a:ext>
            </a:extLst>
          </p:cNvPr>
          <p:cNvSpPr/>
          <p:nvPr/>
        </p:nvSpPr>
        <p:spPr>
          <a:xfrm>
            <a:off x="1295400" y="2019300"/>
            <a:ext cx="2057400" cy="56218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49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06CD-F54B-2E80-CB1C-3939DA33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Request/Branch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77831-E90F-EC58-BCBB-1C46E203D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shown it here where a merge request is associated with the ‘iteration 3’ branch.</a:t>
            </a:r>
          </a:p>
          <a:p>
            <a:pPr lvl="1"/>
            <a:r>
              <a:rPr lang="en-US" dirty="0"/>
              <a:t>It is a bit overkill in SWEA context to create merge requests, so</a:t>
            </a:r>
          </a:p>
          <a:p>
            <a:pPr lvl="1"/>
            <a:r>
              <a:rPr lang="en-US" dirty="0"/>
              <a:t>It is </a:t>
            </a:r>
            <a:r>
              <a:rPr lang="en-US" i="1" dirty="0"/>
              <a:t>optional to do that in the mandatory…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The branch is important, required in mandatory</a:t>
            </a:r>
            <a:endParaRPr lang="en-US" dirty="0"/>
          </a:p>
          <a:p>
            <a:pPr lvl="1"/>
            <a:r>
              <a:rPr lang="en-US" dirty="0"/>
              <a:t>Working on an iteration branch is important</a:t>
            </a:r>
          </a:p>
          <a:p>
            <a:pPr lvl="2"/>
            <a:r>
              <a:rPr lang="en-US" dirty="0"/>
              <a:t>git checkout –b iteration4		Create branch</a:t>
            </a:r>
          </a:p>
          <a:p>
            <a:pPr lvl="2"/>
            <a:r>
              <a:rPr lang="en-US" dirty="0"/>
              <a:t>git commit &amp; git push			Work on branch</a:t>
            </a:r>
          </a:p>
          <a:p>
            <a:pPr lvl="2"/>
            <a:r>
              <a:rPr lang="en-US" dirty="0"/>
              <a:t>git checkout main; git merge iteration4	Merge back to 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B0084-AF70-FA51-DA48-D9B8EABD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EDCF-D67D-3C95-3113-E2EFA431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F93F9-6AE8-6DB4-12ED-04696CD5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45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Branching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 is now present</a:t>
            </a:r>
            <a:br>
              <a:rPr lang="en-US" dirty="0"/>
            </a:br>
            <a:r>
              <a:rPr lang="en-US" dirty="0"/>
              <a:t>on the main branch.</a:t>
            </a:r>
          </a:p>
          <a:p>
            <a:r>
              <a:rPr lang="en-US" b="1" dirty="0"/>
              <a:t>The key point:</a:t>
            </a:r>
            <a:endParaRPr lang="en-US" dirty="0"/>
          </a:p>
          <a:p>
            <a:pPr lvl="1"/>
            <a:r>
              <a:rPr lang="en-US" b="1" dirty="0"/>
              <a:t>You can always release</a:t>
            </a:r>
            <a:br>
              <a:rPr lang="en-US" b="1" dirty="0"/>
            </a:br>
            <a:r>
              <a:rPr lang="en-US" b="1" dirty="0"/>
              <a:t>the software on the</a:t>
            </a:r>
            <a:br>
              <a:rPr lang="en-US" b="1" dirty="0"/>
            </a:br>
            <a:r>
              <a:rPr lang="en-US" b="1" dirty="0"/>
              <a:t>main branch!</a:t>
            </a:r>
            <a:endParaRPr lang="en-US" dirty="0"/>
          </a:p>
          <a:p>
            <a:r>
              <a:rPr lang="en-US" dirty="0"/>
              <a:t>CD = Cont. Delivery</a:t>
            </a:r>
          </a:p>
          <a:p>
            <a:pPr lvl="1"/>
            <a:r>
              <a:rPr lang="en-US" dirty="0"/>
              <a:t>Every 1 hour, a computer</a:t>
            </a:r>
            <a:br>
              <a:rPr lang="en-US" dirty="0"/>
            </a:br>
            <a:r>
              <a:rPr lang="en-US" dirty="0"/>
              <a:t>simply copies SW</a:t>
            </a:r>
            <a:br>
              <a:rPr lang="en-US" dirty="0"/>
            </a:br>
            <a:r>
              <a:rPr lang="en-US" dirty="0"/>
              <a:t>from main branch onto</a:t>
            </a:r>
            <a:br>
              <a:rPr lang="en-US" dirty="0"/>
            </a:br>
            <a:r>
              <a:rPr lang="en-US" dirty="0"/>
              <a:t>production machines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25A6A-8CF5-41B6-812A-7765C159A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33500"/>
            <a:ext cx="2971800" cy="36521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38600" y="1866900"/>
            <a:ext cx="1219200" cy="1371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91200" y="2400300"/>
            <a:ext cx="6096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48400" y="3467100"/>
            <a:ext cx="2209800" cy="2286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Iteration 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05400" y="1333500"/>
            <a:ext cx="762000" cy="381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4661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Crontab</a:t>
            </a:r>
            <a:r>
              <a:rPr lang="en-US" dirty="0"/>
              <a:t> on ‘baerbak.cs.au.dk’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787525"/>
            <a:ext cx="4248150" cy="3914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23" y="1444625"/>
            <a:ext cx="7281153" cy="685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8400" y="3086100"/>
            <a:ext cx="2057400" cy="457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0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80E8-4528-49AF-B920-37F7ADFE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Git branches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3887B-EC66-45C6-82E5-0582ABC5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Git is </a:t>
            </a:r>
            <a:r>
              <a:rPr lang="da-DK" i="1" dirty="0"/>
              <a:t>really strong in branching </a:t>
            </a:r>
            <a:br>
              <a:rPr lang="da-DK" i="1" dirty="0"/>
            </a:br>
            <a:r>
              <a:rPr lang="da-DK" i="1" dirty="0"/>
              <a:t>support !</a:t>
            </a:r>
          </a:p>
          <a:p>
            <a:pPr lvl="1"/>
            <a:r>
              <a:rPr lang="da-DK" dirty="0"/>
              <a:t>Why? Because it is a powerfull </a:t>
            </a:r>
            <a:br>
              <a:rPr lang="da-DK" dirty="0"/>
            </a:br>
            <a:r>
              <a:rPr lang="da-DK" dirty="0"/>
              <a:t>development tool…</a:t>
            </a:r>
          </a:p>
          <a:p>
            <a:r>
              <a:rPr lang="da-DK" dirty="0"/>
              <a:t>Example: </a:t>
            </a:r>
            <a:r>
              <a:rPr lang="da-DK" i="1" dirty="0"/>
              <a:t>feature branch</a:t>
            </a:r>
          </a:p>
          <a:p>
            <a:pPr lvl="1"/>
            <a:r>
              <a:rPr lang="da-DK" dirty="0"/>
              <a:t>Arne makes branch ‘add-german’</a:t>
            </a:r>
            <a:br>
              <a:rPr lang="da-DK" dirty="0"/>
            </a:br>
            <a:r>
              <a:rPr lang="da-DK" dirty="0"/>
              <a:t>and change code without interfering</a:t>
            </a:r>
            <a:br>
              <a:rPr lang="da-DK" dirty="0"/>
            </a:br>
            <a:r>
              <a:rPr lang="da-DK" dirty="0"/>
              <a:t>with Bente</a:t>
            </a:r>
          </a:p>
          <a:p>
            <a:pPr lvl="1"/>
            <a:r>
              <a:rPr lang="da-DK" dirty="0"/>
              <a:t>Bente makes branch ‘fix-bug-21’</a:t>
            </a:r>
            <a:br>
              <a:rPr lang="da-DK" dirty="0"/>
            </a:br>
            <a:r>
              <a:rPr lang="da-DK" dirty="0"/>
              <a:t>and fixes – well – bug #21</a:t>
            </a:r>
          </a:p>
          <a:p>
            <a:r>
              <a:rPr lang="da-DK" dirty="0"/>
              <a:t>Merge back when done</a:t>
            </a:r>
          </a:p>
          <a:p>
            <a:pPr lvl="1"/>
            <a:r>
              <a:rPr lang="da-DK" dirty="0"/>
              <a:t>Or orphan branch if </a:t>
            </a:r>
            <a:r>
              <a:rPr lang="da-DK" dirty="0" err="1"/>
              <a:t>really</a:t>
            </a:r>
            <a:r>
              <a:rPr lang="da-DK" dirty="0"/>
              <a:t> bad </a:t>
            </a:r>
            <a:r>
              <a:rPr lang="da-DK" dirty="0" err="1"/>
              <a:t>idea</a:t>
            </a:r>
            <a:r>
              <a:rPr lang="da-DK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BBABE-9391-4748-AD3A-7F2AA44C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5CE8E-0831-438D-A650-8CB9169C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5F932-EADC-440D-A4F4-94A64C71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F25FA-A99C-4386-9F5D-6060AF7FD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1011237"/>
            <a:ext cx="31432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57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Branching supports the release and development process</a:t>
            </a:r>
          </a:p>
          <a:p>
            <a:pPr lvl="1"/>
            <a:r>
              <a:rPr lang="en-US" noProof="0" dirty="0"/>
              <a:t>Releasing, </a:t>
            </a:r>
            <a:r>
              <a:rPr lang="en-US" noProof="0" dirty="0" err="1"/>
              <a:t>bugfixing</a:t>
            </a:r>
            <a:r>
              <a:rPr lang="en-US" noProof="0" dirty="0"/>
              <a:t>, </a:t>
            </a:r>
            <a:r>
              <a:rPr lang="en-US" noProof="0" dirty="0" err="1"/>
              <a:t>subteams</a:t>
            </a:r>
            <a:r>
              <a:rPr lang="en-US" noProof="0" dirty="0"/>
              <a:t>, feature branches, …</a:t>
            </a:r>
          </a:p>
          <a:p>
            <a:r>
              <a:rPr lang="en-US" noProof="0" dirty="0"/>
              <a:t>Many different models can be made</a:t>
            </a:r>
          </a:p>
          <a:p>
            <a:pPr lvl="1"/>
            <a:r>
              <a:rPr lang="en-US" b="1" noProof="0" dirty="0"/>
              <a:t>Keep it simple! Emphasize ease in daily work!</a:t>
            </a:r>
          </a:p>
          <a:p>
            <a:endParaRPr lang="en-US" b="1" dirty="0"/>
          </a:p>
          <a:p>
            <a:r>
              <a:rPr lang="en-US" dirty="0"/>
              <a:t>In SWEA we adopt a simple CD model – GitHub Flow</a:t>
            </a:r>
          </a:p>
          <a:p>
            <a:pPr lvl="1"/>
            <a:r>
              <a:rPr lang="en-US" dirty="0"/>
              <a:t>Latest working release on ‘main’</a:t>
            </a:r>
          </a:p>
          <a:p>
            <a:pPr lvl="1"/>
            <a:r>
              <a:rPr lang="en-US" noProof="0" dirty="0"/>
              <a:t>Do development on an ‘iteration’ branch, </a:t>
            </a:r>
          </a:p>
          <a:p>
            <a:pPr lvl="2"/>
            <a:r>
              <a:rPr lang="en-US"/>
              <a:t>Optional </a:t>
            </a:r>
            <a:r>
              <a:rPr lang="en-US" noProof="0"/>
              <a:t>use </a:t>
            </a:r>
            <a:r>
              <a:rPr lang="en-US" noProof="0" dirty="0"/>
              <a:t>‘merge requests’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42FC-90C5-43BF-AC89-D773A970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is a Lab!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ECA33-0FA3-48C3-AF8A-45A2F5C83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 a lot of </a:t>
            </a:r>
            <a:r>
              <a:rPr lang="en-US" i="1" dirty="0"/>
              <a:t>experiments</a:t>
            </a:r>
            <a:r>
              <a:rPr lang="en-US" dirty="0"/>
              <a:t> on my code!</a:t>
            </a:r>
          </a:p>
          <a:p>
            <a:pPr lvl="1"/>
            <a:r>
              <a:rPr lang="en-US" dirty="0"/>
              <a:t>I was originally trained as a physicist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i="1" dirty="0"/>
              <a:t>Experiment = I think this is a good idea, but do not know?</a:t>
            </a:r>
          </a:p>
          <a:p>
            <a:r>
              <a:rPr lang="en-US" i="1" dirty="0"/>
              <a:t>How do I get ‘to know!’		By doing it!</a:t>
            </a:r>
          </a:p>
          <a:p>
            <a:endParaRPr lang="en-US" i="1" dirty="0"/>
          </a:p>
          <a:p>
            <a:r>
              <a:rPr lang="en-US" dirty="0"/>
              <a:t>Make an experimental branch in git</a:t>
            </a:r>
          </a:p>
          <a:p>
            <a:pPr lvl="1"/>
            <a:r>
              <a:rPr lang="en-US" dirty="0"/>
              <a:t>It was a good idea!	Merge that branch into main</a:t>
            </a:r>
          </a:p>
          <a:p>
            <a:pPr lvl="1"/>
            <a:r>
              <a:rPr lang="en-US" dirty="0"/>
              <a:t>It was a bad idea!!!	Orphan the branch</a:t>
            </a:r>
          </a:p>
          <a:p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B62E4-5E36-4ACC-BC3F-FB587C85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6B02A-80A0-452A-89CC-EC16F42D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72F5C-418A-41CC-8CBF-A1886437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5F9A9A-2511-4EEF-8555-691957958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85" b="61489"/>
          <a:stretch/>
        </p:blipFill>
        <p:spPr>
          <a:xfrm>
            <a:off x="4953000" y="4275545"/>
            <a:ext cx="3143250" cy="685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B2447F-EB86-4093-A97B-794E7FA7A22D}"/>
              </a:ext>
            </a:extLst>
          </p:cNvPr>
          <p:cNvSpPr/>
          <p:nvPr/>
        </p:nvSpPr>
        <p:spPr>
          <a:xfrm>
            <a:off x="5181600" y="4457700"/>
            <a:ext cx="3124200" cy="457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Release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You need to know what you release!</a:t>
            </a:r>
          </a:p>
          <a:p>
            <a:pPr lvl="1"/>
            <a:r>
              <a:rPr lang="en-US" noProof="0" dirty="0"/>
              <a:t>Users report bugs and you need to fix them fast on the right code</a:t>
            </a:r>
          </a:p>
          <a:p>
            <a:pPr lvl="1"/>
            <a:endParaRPr lang="en-US" noProof="0" dirty="0"/>
          </a:p>
          <a:p>
            <a:r>
              <a:rPr lang="en-US" noProof="0" dirty="0"/>
              <a:t>Example</a:t>
            </a:r>
          </a:p>
          <a:p>
            <a:pPr lvl="1"/>
            <a:r>
              <a:rPr lang="en-US" noProof="0" dirty="0"/>
              <a:t>Release to </a:t>
            </a:r>
            <a:r>
              <a:rPr lang="en-US" noProof="0" dirty="0" err="1"/>
              <a:t>AlphaTown</a:t>
            </a:r>
            <a:endParaRPr lang="en-US" noProof="0" dirty="0"/>
          </a:p>
          <a:p>
            <a:pPr lvl="2"/>
            <a:r>
              <a:rPr lang="en-US" noProof="0" dirty="0"/>
              <a:t>Rewrite part of the </a:t>
            </a:r>
            <a:r>
              <a:rPr lang="en-US" noProof="0" dirty="0" err="1"/>
              <a:t>AlphaTown</a:t>
            </a:r>
            <a:r>
              <a:rPr lang="en-US" noProof="0" dirty="0"/>
              <a:t> code to support </a:t>
            </a:r>
            <a:r>
              <a:rPr lang="en-US" noProof="0" dirty="0" err="1"/>
              <a:t>BetaTown</a:t>
            </a:r>
            <a:endParaRPr lang="en-US" noProof="0" dirty="0"/>
          </a:p>
          <a:p>
            <a:pPr lvl="3"/>
            <a:r>
              <a:rPr lang="en-US" noProof="0" dirty="0"/>
              <a:t>(Major </a:t>
            </a:r>
            <a:r>
              <a:rPr lang="en-US" noProof="0" dirty="0" err="1"/>
              <a:t>refactorings</a:t>
            </a:r>
            <a:r>
              <a:rPr lang="en-US" noProof="0" dirty="0"/>
              <a:t> in core </a:t>
            </a:r>
            <a:r>
              <a:rPr lang="en-US" noProof="0" dirty="0" err="1"/>
              <a:t>AlphaTown</a:t>
            </a:r>
            <a:r>
              <a:rPr lang="en-US" noProof="0" dirty="0"/>
              <a:t> code)</a:t>
            </a:r>
          </a:p>
          <a:p>
            <a:pPr lvl="1"/>
            <a:r>
              <a:rPr lang="en-US" noProof="0" dirty="0" err="1"/>
              <a:t>AlphaTown</a:t>
            </a:r>
            <a:r>
              <a:rPr lang="en-US" noProof="0" dirty="0"/>
              <a:t> phones us ”Hurry, fix major bug </a:t>
            </a:r>
            <a:r>
              <a:rPr lang="en-US" i="1" noProof="0" dirty="0"/>
              <a:t>now”</a:t>
            </a:r>
          </a:p>
          <a:p>
            <a:pPr lvl="2"/>
            <a:r>
              <a:rPr lang="en-US" noProof="0" dirty="0"/>
              <a:t>But the code base is in a ‘state of flux’ (read: messy, broken, …) and also includes new features that </a:t>
            </a:r>
            <a:r>
              <a:rPr lang="en-US" noProof="0" dirty="0" err="1"/>
              <a:t>AlphaTown</a:t>
            </a:r>
            <a:r>
              <a:rPr lang="en-US" noProof="0" dirty="0"/>
              <a:t> has not paid for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What to do???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072" y="1866900"/>
            <a:ext cx="224332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7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24600" y="952500"/>
            <a:ext cx="12954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Not all versions are equal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Some versions attain a special meaning: </a:t>
            </a:r>
            <a:r>
              <a:rPr lang="en-US" b="1" noProof="0" dirty="0"/>
              <a:t>Release</a:t>
            </a:r>
          </a:p>
          <a:p>
            <a:r>
              <a:rPr lang="en-US" noProof="0" dirty="0"/>
              <a:t>How to manage?</a:t>
            </a:r>
          </a:p>
          <a:p>
            <a:pPr lvl="1"/>
            <a:r>
              <a:rPr lang="en-US" noProof="0" dirty="0"/>
              <a:t>Write down the version identity.		</a:t>
            </a:r>
            <a:r>
              <a:rPr lang="en-US" noProof="0" dirty="0" err="1"/>
              <a:t>Git</a:t>
            </a:r>
            <a:r>
              <a:rPr lang="en-US" noProof="0" dirty="0"/>
              <a:t>: 4ef678a…</a:t>
            </a:r>
          </a:p>
          <a:p>
            <a:pPr lvl="1"/>
            <a:r>
              <a:rPr lang="en-US" noProof="0" dirty="0"/>
              <a:t>‘Tag’ a version on the graph.</a:t>
            </a:r>
          </a:p>
          <a:p>
            <a:pPr lvl="2"/>
            <a:r>
              <a:rPr lang="en-US" noProof="0" dirty="0"/>
              <a:t>Essentially put a human readable </a:t>
            </a:r>
            <a:r>
              <a:rPr lang="en-US" i="1" noProof="0" dirty="0"/>
              <a:t>label</a:t>
            </a:r>
            <a:r>
              <a:rPr lang="en-US" noProof="0" dirty="0"/>
              <a:t> on specific version</a:t>
            </a:r>
          </a:p>
          <a:p>
            <a:pPr lvl="1"/>
            <a:r>
              <a:rPr lang="en-US" noProof="0" dirty="0"/>
              <a:t>Make a ‘release branch’ (</a:t>
            </a:r>
            <a:r>
              <a:rPr lang="en-US" b="1" noProof="0" dirty="0"/>
              <a:t>single release branch model)</a:t>
            </a:r>
            <a:endParaRPr lang="en-US" noProof="0" dirty="0"/>
          </a:p>
          <a:p>
            <a:pPr lvl="2"/>
            <a:r>
              <a:rPr lang="en-US" noProof="0" dirty="0"/>
              <a:t>Branch and name the new branch ‘Release-AlphaTown-V1.7.4’</a:t>
            </a:r>
          </a:p>
          <a:p>
            <a:pPr lvl="1"/>
            <a:r>
              <a:rPr lang="en-US" noProof="0" dirty="0"/>
              <a:t>Merge into a ‘release branch’ and tag it (</a:t>
            </a:r>
            <a:r>
              <a:rPr lang="en-US" b="1" noProof="0" dirty="0"/>
              <a:t>major release branches model)</a:t>
            </a:r>
            <a:endParaRPr lang="en-US" noProof="0" dirty="0"/>
          </a:p>
          <a:p>
            <a:pPr lvl="2"/>
            <a:r>
              <a:rPr lang="en-US" noProof="0" dirty="0"/>
              <a:t>Merge current version into global release branch and tag it</a:t>
            </a:r>
          </a:p>
          <a:p>
            <a:pPr lvl="1"/>
            <a:r>
              <a:rPr lang="en-US" b="1" dirty="0"/>
              <a:t>Main</a:t>
            </a:r>
            <a:r>
              <a:rPr lang="en-US" dirty="0"/>
              <a:t> branch is the ‘release branch’, no dev on this branch</a:t>
            </a:r>
          </a:p>
          <a:p>
            <a:pPr lvl="2"/>
            <a:r>
              <a:rPr lang="en-US" dirty="0"/>
              <a:t>“GitHub Flow” model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8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SideNote</a:t>
            </a:r>
            <a:r>
              <a:rPr lang="en-US" dirty="0"/>
              <a:t>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you have in a previous course handed in mandatories using </a:t>
            </a:r>
            <a:r>
              <a:rPr lang="en-US" dirty="0" err="1"/>
              <a:t>Git</a:t>
            </a:r>
            <a:r>
              <a:rPr lang="en-US" dirty="0"/>
              <a:t> but made </a:t>
            </a:r>
            <a:r>
              <a:rPr lang="en-US" i="1" dirty="0"/>
              <a:t>one folder </a:t>
            </a:r>
            <a:r>
              <a:rPr lang="en-US" i="1" dirty="0" err="1"/>
              <a:t>pr</a:t>
            </a:r>
            <a:r>
              <a:rPr lang="en-US" i="1" dirty="0"/>
              <a:t> hand-in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I.e. ‘releases’ of the mandatory project</a:t>
            </a:r>
          </a:p>
          <a:p>
            <a:endParaRPr lang="en-US" dirty="0"/>
          </a:p>
          <a:p>
            <a:r>
              <a:rPr lang="en-US" dirty="0"/>
              <a:t>This is </a:t>
            </a:r>
            <a:r>
              <a:rPr lang="en-US" b="1" dirty="0"/>
              <a:t>not the software dev way!</a:t>
            </a:r>
            <a:endParaRPr lang="en-US" dirty="0"/>
          </a:p>
          <a:p>
            <a:pPr lvl="1"/>
            <a:r>
              <a:rPr lang="en-US" dirty="0"/>
              <a:t>This is a 1990’es manual hack in the absence</a:t>
            </a:r>
            <a:br>
              <a:rPr lang="en-US" dirty="0"/>
            </a:br>
            <a:r>
              <a:rPr lang="en-US" dirty="0"/>
              <a:t>of a version control system</a:t>
            </a:r>
          </a:p>
          <a:p>
            <a:pPr lvl="1"/>
            <a:endParaRPr lang="en-US" dirty="0"/>
          </a:p>
          <a:p>
            <a:r>
              <a:rPr lang="en-US" dirty="0"/>
              <a:t>SWEA: We use </a:t>
            </a:r>
            <a:r>
              <a:rPr lang="en-US" dirty="0" err="1"/>
              <a:t>Git</a:t>
            </a:r>
            <a:r>
              <a:rPr lang="en-US" dirty="0"/>
              <a:t> to do release </a:t>
            </a:r>
            <a:br>
              <a:rPr lang="en-US" dirty="0"/>
            </a:br>
            <a:r>
              <a:rPr lang="en-US" dirty="0"/>
              <a:t>management</a:t>
            </a:r>
          </a:p>
          <a:p>
            <a:pPr lvl="2"/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866900"/>
            <a:ext cx="2133600" cy="29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9F97-623C-4F4D-BC43-BBD712DD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Release Management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52C5-F3D7-4BA7-96BF-B92848BA1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Release Branch				Next slide</a:t>
            </a:r>
          </a:p>
          <a:p>
            <a:pPr lvl="1"/>
            <a:r>
              <a:rPr lang="en-US" dirty="0"/>
              <a:t>Daily development on ‘master’</a:t>
            </a:r>
          </a:p>
          <a:p>
            <a:pPr lvl="1"/>
            <a:r>
              <a:rPr lang="en-US" dirty="0"/>
              <a:t>New release =&gt; Merge into ‘release’ branch</a:t>
            </a:r>
          </a:p>
          <a:p>
            <a:pPr lvl="1"/>
            <a:r>
              <a:rPr lang="en-US" dirty="0"/>
              <a:t>Pro: Always find release as tip on release branch</a:t>
            </a:r>
          </a:p>
          <a:p>
            <a:endParaRPr lang="en-US" dirty="0"/>
          </a:p>
          <a:p>
            <a:r>
              <a:rPr lang="en-US" dirty="0"/>
              <a:t>Major Release Branch</a:t>
            </a:r>
            <a:r>
              <a:rPr lang="en-US" i="1" dirty="0"/>
              <a:t>es			</a:t>
            </a:r>
            <a:r>
              <a:rPr lang="en-US" dirty="0"/>
              <a:t>Next+1 slide</a:t>
            </a:r>
            <a:endParaRPr lang="en-US" i="1" dirty="0"/>
          </a:p>
          <a:p>
            <a:pPr lvl="1"/>
            <a:r>
              <a:rPr lang="en-US" dirty="0"/>
              <a:t>New release =&gt; Create </a:t>
            </a:r>
            <a:r>
              <a:rPr lang="en-US" i="1" dirty="0"/>
              <a:t>new</a:t>
            </a:r>
            <a:r>
              <a:rPr lang="en-US" dirty="0"/>
              <a:t> branch</a:t>
            </a:r>
          </a:p>
          <a:p>
            <a:pPr lvl="1"/>
            <a:r>
              <a:rPr lang="en-US" dirty="0"/>
              <a:t>Pro: Naming the releases by the branch name</a:t>
            </a:r>
          </a:p>
          <a:p>
            <a:pPr lvl="1"/>
            <a:endParaRPr lang="en-US" dirty="0"/>
          </a:p>
          <a:p>
            <a:r>
              <a:rPr lang="en-US" i="1" dirty="0"/>
              <a:t>Used in SWEA up until E2020…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580A2-7F8B-4321-9CD2-11AA27C0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59F30-EE1B-4AF5-BE90-926CBAF1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378EB-6062-4715-8560-046C39F9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0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104900"/>
            <a:ext cx="4918101" cy="3962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1" y="952500"/>
            <a:ext cx="3733799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Simple Release Model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Single Release Branch</a:t>
            </a:r>
          </a:p>
          <a:p>
            <a:pPr lvl="1"/>
            <a:r>
              <a:rPr lang="en-US" noProof="0" dirty="0" err="1"/>
              <a:t>Hotfixing</a:t>
            </a:r>
            <a:r>
              <a:rPr lang="en-US" noProof="0" dirty="0"/>
              <a:t> must be done</a:t>
            </a:r>
            <a:br>
              <a:rPr lang="en-US" noProof="0" dirty="0"/>
            </a:br>
            <a:r>
              <a:rPr lang="en-US" noProof="0" dirty="0"/>
              <a:t>on separate branch</a:t>
            </a:r>
          </a:p>
          <a:p>
            <a:pPr lvl="1"/>
            <a:r>
              <a:rPr lang="en-US" noProof="0" dirty="0"/>
              <a:t>And merged back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66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1420</Words>
  <Application>Microsoft Office PowerPoint</Application>
  <PresentationFormat>On-screen Show (16:10)</PresentationFormat>
  <Paragraphs>277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Software Engineering and Architecture</vt:lpstr>
      <vt:lpstr>Branching</vt:lpstr>
      <vt:lpstr>Git branches</vt:lpstr>
      <vt:lpstr>Software is a Lab!</vt:lpstr>
      <vt:lpstr>Release Management</vt:lpstr>
      <vt:lpstr>Not all versions are equal</vt:lpstr>
      <vt:lpstr>(SideNote)</vt:lpstr>
      <vt:lpstr>Two Release Management Models</vt:lpstr>
      <vt:lpstr>Simple Release Model A</vt:lpstr>
      <vt:lpstr>Simple Release Model B</vt:lpstr>
      <vt:lpstr>Continuous Deployment</vt:lpstr>
      <vt:lpstr>CD Release Management</vt:lpstr>
      <vt:lpstr>SWEA Relation</vt:lpstr>
      <vt:lpstr>GitHub Flow</vt:lpstr>
      <vt:lpstr>Overview</vt:lpstr>
      <vt:lpstr>Overview</vt:lpstr>
      <vt:lpstr>Overview</vt:lpstr>
      <vt:lpstr>Overview</vt:lpstr>
      <vt:lpstr>Starting Iteration Work</vt:lpstr>
      <vt:lpstr>(Merge Request)</vt:lpstr>
      <vt:lpstr>Now: Work </vt:lpstr>
      <vt:lpstr>Release Time</vt:lpstr>
      <vt:lpstr>And merge back to Main</vt:lpstr>
      <vt:lpstr>Release Time</vt:lpstr>
      <vt:lpstr>Equivalent in IntelliJ</vt:lpstr>
      <vt:lpstr>Over to GitLab</vt:lpstr>
      <vt:lpstr>Merge Request/Branch</vt:lpstr>
      <vt:lpstr>In the Branching Model</vt:lpstr>
      <vt:lpstr>Simple Example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179</cp:revision>
  <dcterms:created xsi:type="dcterms:W3CDTF">2006-08-16T00:00:00Z</dcterms:created>
  <dcterms:modified xsi:type="dcterms:W3CDTF">2025-09-02T08:55:02Z</dcterms:modified>
</cp:coreProperties>
</file>